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sldIdLst>
    <p:sldId id="271" r:id="rId3"/>
    <p:sldId id="257" r:id="rId4"/>
    <p:sldId id="258" r:id="rId5"/>
    <p:sldId id="265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22" autoAdjust="0"/>
  </p:normalViewPr>
  <p:slideViewPr>
    <p:cSldViewPr snapToGrid="0">
      <p:cViewPr>
        <p:scale>
          <a:sx n="64" d="100"/>
          <a:sy n="64" d="100"/>
        </p:scale>
        <p:origin x="-70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DE30-658F-4629-B157-36EE61AB8EC2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53A6D-82D9-40AC-A40E-F7B6CC65A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819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3A6D-82D9-40AC-A40E-F7B6CC65A5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3A6D-82D9-40AC-A40E-F7B6CC65A5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68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3A6D-82D9-40AC-A40E-F7B6CC65A5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786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Fare clic per modificare lo stile del sottotitolo dello schema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C042D4-A1C5-44F2-87D5-8F1D4E1B9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2519C-B8EE-4638-8A77-05F49EB39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58D5-18AC-4CC8-8F21-033DED150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EE737-92FF-41A5-8B69-A8F8914C0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D5D35-E899-45DC-9D0B-CD73D1BEF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4DA97-4AC3-415F-89BE-13FC6B8A8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33BA-2EC7-400D-BB78-B02DB24BC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10D52-6208-40BB-8D04-0F9202CC9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4CAD-C59E-4537-AFAA-1E570CDDA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8CF21-BA91-42E0-8480-9C2AA90DF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FB3CB-08C9-49EB-9EBA-44F81A7CF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EFFEC0-C40E-4603-B406-21A5D00FEB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36233"/>
            <a:ext cx="8944132" cy="223361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Setting up an ESD centre for a protected area: objectives; prerequisites and tools</a:t>
            </a:r>
            <a:endParaRPr lang="sr-Latn-ME" sz="4000" b="1" dirty="0" smtClean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93" y="1952330"/>
            <a:ext cx="6897687" cy="4683125"/>
          </a:xfrm>
        </p:spPr>
        <p:txBody>
          <a:bodyPr/>
          <a:lstStyle/>
          <a:p>
            <a:pPr algn="r"/>
            <a:endParaRPr lang="sr-Latn-ME" sz="2000" b="1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sr-Latn-ME" sz="28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Work </a:t>
            </a:r>
            <a:r>
              <a:rPr lang="sr-Latn-ME" sz="28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group </a:t>
            </a:r>
            <a:r>
              <a:rPr lang="sr-Latn-ME" sz="28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</a:t>
            </a:r>
            <a:endParaRPr lang="it-IT" sz="2800" b="1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r"/>
            <a:endParaRPr lang="sr-Latn-ME" sz="11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Giulia Lo Re (Italy)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Elvin </a:t>
            </a:r>
            <a:r>
              <a:rPr lang="en-US" sz="28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Yoney</a:t>
            </a:r>
            <a:r>
              <a:rPr lang="en-US" sz="28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(Turkey)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Elisavet</a:t>
            </a:r>
            <a:r>
              <a:rPr lang="en-US" sz="28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Zikou</a:t>
            </a:r>
            <a:r>
              <a:rPr lang="en-US" sz="28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(Hellas)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Svetlana </a:t>
            </a:r>
            <a:r>
              <a:rPr lang="en-US" sz="28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Pejovikj</a:t>
            </a:r>
            <a:r>
              <a:rPr lang="en-US" sz="28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US" sz="28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Macedonia)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Eldina</a:t>
            </a:r>
            <a:r>
              <a:rPr lang="en-US" sz="28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Kasumović</a:t>
            </a:r>
            <a:r>
              <a:rPr lang="en-US" sz="28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(Montenegro</a:t>
            </a:r>
            <a:r>
              <a:rPr lang="en-US" sz="20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)</a:t>
            </a:r>
          </a:p>
          <a:p>
            <a:pPr>
              <a:lnSpc>
                <a:spcPct val="150000"/>
              </a:lnSpc>
            </a:pPr>
            <a:endParaRPr lang="sr-Latn-ME" sz="20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endParaRPr lang="sr-Latn-ME" sz="2000" b="1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200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en-US" sz="20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16" r="4416"/>
          <a:stretch/>
        </p:blipFill>
        <p:spPr bwMode="auto">
          <a:xfrm>
            <a:off x="0" y="2614410"/>
            <a:ext cx="3979572" cy="424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39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104349" y="846363"/>
            <a:ext cx="748501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endParaRPr lang="it-IT" altLang="en-US" dirty="0" smtClean="0"/>
          </a:p>
          <a:p>
            <a:pPr algn="ctr"/>
            <a:r>
              <a:rPr lang="mk-MK" altLang="en-US" sz="24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Establishing </a:t>
            </a:r>
            <a:r>
              <a:rPr lang="mk-MK" altLang="en-US" sz="24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an</a:t>
            </a:r>
            <a:r>
              <a:rPr lang="it-IT" altLang="en-US" sz="24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mk-MK" altLang="en-US" sz="24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Educational Center </a:t>
            </a:r>
            <a:r>
              <a:rPr lang="en-US" altLang="en-US" sz="24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for</a:t>
            </a:r>
            <a:r>
              <a:rPr lang="mk-MK" altLang="en-US" sz="24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Organic Agriculture </a:t>
            </a:r>
            <a:r>
              <a:rPr lang="mk-MK" altLang="en-US" sz="24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(ECOA)</a:t>
            </a:r>
            <a:r>
              <a:rPr lang="it-IT" altLang="en-US" sz="24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b="1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who</a:t>
            </a:r>
            <a:r>
              <a:rPr lang="it-IT" altLang="en-US" sz="24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b="1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will</a:t>
            </a:r>
            <a:r>
              <a:rPr lang="it-IT" altLang="en-US" sz="24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b="1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provide</a:t>
            </a:r>
            <a:r>
              <a:rPr lang="it-IT" altLang="en-US" sz="24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algn="ctr">
              <a:buClrTx/>
            </a:pPr>
            <a:endParaRPr lang="it-IT" altLang="en-US" sz="160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en-US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Education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it-IT" altLang="en-US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ncrease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the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awareness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of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4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Social </a:t>
            </a:r>
            <a:r>
              <a:rPr lang="it-IT" altLang="en-US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inclusion</a:t>
            </a:r>
            <a:r>
              <a:rPr lang="it-IT" altLang="en-US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unemployed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it-IT" altLang="en-US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children</a:t>
            </a:r>
            <a:r>
              <a:rPr lang="it-IT" altLang="en-US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with special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needs</a:t>
            </a:r>
            <a:endParaRPr lang="it-IT" altLang="en-US" sz="240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it-IT" altLang="en-US" sz="24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Connectivity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 connection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among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the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organic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farmers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of the area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en-US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Innovation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 new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agronomic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technics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it-IT" altLang="en-US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b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otanic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garden 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en-US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Tourism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it-IT" altLang="en-US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mproving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the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sustainable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tourism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of the area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en-US" sz="24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Economy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it-IT" altLang="en-US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ncrease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 the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local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economy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it-IT" altLang="en-US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Sustainability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 benefit  from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local</a:t>
            </a:r>
            <a:r>
              <a:rPr lang="it-IT" alt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resources</a:t>
            </a:r>
            <a:endParaRPr lang="it-IT" altLang="en-US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85354" y="200882"/>
            <a:ext cx="203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</a:t>
            </a:r>
            <a:r>
              <a:rPr lang="it-IT" sz="44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en-US" sz="44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4455" y="1288680"/>
            <a:ext cx="8461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chemeClr val="accent3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Finding</a:t>
            </a:r>
            <a:r>
              <a:rPr lang="it-IT" sz="20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land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municipality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donators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acquisition 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of the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land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5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Inviting</a:t>
            </a:r>
            <a:r>
              <a:rPr lang="it-IT" sz="24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Volunteers</a:t>
            </a:r>
            <a:r>
              <a:rPr lang="it-IT" sz="24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local</a:t>
            </a:r>
            <a:r>
              <a:rPr lang="it-IT" sz="24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population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involved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in the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management 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of the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land</a:t>
            </a:r>
            <a:endParaRPr lang="it-IT" sz="240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50" b="1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Creating</a:t>
            </a:r>
            <a:r>
              <a:rPr lang="it-IT" sz="24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educational </a:t>
            </a:r>
            <a:r>
              <a:rPr lang="it-IT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programmes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students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adults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farmers</a:t>
            </a:r>
            <a:endParaRPr lang="it-IT" sz="240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5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Promoting</a:t>
            </a:r>
            <a:r>
              <a:rPr lang="it-IT" sz="24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 production of: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Olive,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Oil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aromatic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plant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, Olive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Oil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aromatic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plant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cultivation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handmade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soap;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5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Marketing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website, newsletter, promo-material, e-mail </a:t>
            </a: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list </a:t>
            </a: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of association of organic farmers, labels</a:t>
            </a:r>
            <a:endParaRPr lang="it-IT" sz="200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it-IT" dirty="0" smtClean="0">
              <a:solidFill>
                <a:schemeClr val="accent3">
                  <a:lumMod val="25000"/>
                </a:schemeClr>
              </a:solidFill>
            </a:endParaRPr>
          </a:p>
          <a:p>
            <a:r>
              <a:rPr lang="it-IT" dirty="0" smtClean="0">
                <a:solidFill>
                  <a:schemeClr val="accent3">
                    <a:lumMod val="25000"/>
                  </a:schemeClr>
                </a:solidFill>
              </a:rPr>
              <a:t> </a:t>
            </a:r>
          </a:p>
          <a:p>
            <a:r>
              <a:rPr lang="it-IT" dirty="0"/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12470"/>
            <a:ext cx="203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How?</a:t>
            </a:r>
            <a:endParaRPr lang="en-US" sz="44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40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4533" y="782426"/>
            <a:ext cx="5336817" cy="571500"/>
          </a:xfrm>
        </p:spPr>
        <p:txBody>
          <a:bodyPr/>
          <a:lstStyle/>
          <a:p>
            <a:pPr algn="ctr"/>
            <a:r>
              <a:rPr lang="it-IT" sz="4000" b="1" kern="12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Funding</a:t>
            </a:r>
            <a:r>
              <a:rPr lang="it-IT" sz="4400" b="1" kern="1200" dirty="0">
                <a:solidFill>
                  <a:schemeClr val="accent3">
                    <a:lumMod val="25000"/>
                  </a:schemeClr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en-US" sz="4400" b="1" kern="1200" dirty="0">
              <a:solidFill>
                <a:schemeClr val="accent3">
                  <a:lumMod val="2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16543" y="1394195"/>
            <a:ext cx="3786388" cy="5400746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Indirect</a:t>
            </a:r>
            <a:endParaRPr lang="it-IT" sz="24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EU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Fund: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Rural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development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program</a:t>
            </a:r>
            <a:endParaRPr lang="it-IT" sz="24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UNEP: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United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Nation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nvironmental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Program</a:t>
            </a:r>
            <a:endParaRPr lang="it-IT" sz="24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UNDP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United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Nation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Developing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Program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it-IT" sz="2400" i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IFOAM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it-IT" sz="2400" i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FAO</a:t>
            </a: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it-IT" sz="2400" i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ICROFS</a:t>
            </a:r>
            <a:endParaRPr lang="it-IT" sz="2400" i="1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Goverments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Ministries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, Local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Authorities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Municipalities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183" y="1454992"/>
            <a:ext cx="3206839" cy="490267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Direct</a:t>
            </a:r>
            <a:endParaRPr lang="it-IT" sz="24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Products</a:t>
            </a:r>
            <a:endParaRPr lang="it-IT" sz="24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Annual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membership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fee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student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symbolic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)</a:t>
            </a:r>
            <a:endParaRPr lang="it-IT" sz="24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25000"/>
                </a:schemeClr>
              </a:buClr>
            </a:pP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Fee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farmers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tourists</a:t>
            </a:r>
            <a:endParaRPr lang="it-IT" sz="24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it-IT" dirty="0">
              <a:solidFill>
                <a:schemeClr val="accent3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5249946"/>
            <a:ext cx="1647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6023416"/>
            <a:ext cx="2152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4368615"/>
            <a:ext cx="838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-121430" y="112470"/>
            <a:ext cx="203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How?</a:t>
            </a:r>
            <a:endParaRPr lang="en-US" sz="44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9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322050" y="2322851"/>
            <a:ext cx="4969479" cy="33134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it-IT" altLang="en-US" b="1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Students</a:t>
            </a:r>
            <a:r>
              <a:rPr lang="mk-MK" altLang="en-US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 primary, secondary schools,</a:t>
            </a:r>
            <a:r>
              <a:rPr lang="it-IT" altLang="en-US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       under-and </a:t>
            </a:r>
            <a:r>
              <a:rPr lang="mk-MK" altLang="en-US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post-graduate</a:t>
            </a:r>
            <a:r>
              <a:rPr lang="it-IT" altLang="en-US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s</a:t>
            </a:r>
            <a:endParaRPr lang="mk-MK" altLang="en-US" kern="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en-US" b="1" kern="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mk-MK" altLang="en-US" b="1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dults</a:t>
            </a:r>
            <a:r>
              <a:rPr lang="mk-MK" altLang="en-US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 locals, volunteers, teachers, </a:t>
            </a:r>
            <a:r>
              <a:rPr lang="it-IT" altLang="en-US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            </a:t>
            </a:r>
            <a:r>
              <a:rPr lang="mk-MK" altLang="en-US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tourists</a:t>
            </a:r>
          </a:p>
          <a:p>
            <a:pPr>
              <a:buClrTx/>
              <a:buFontTx/>
              <a:buNone/>
            </a:pPr>
            <a:r>
              <a:rPr lang="it-IT" altLang="en-US" b="1" kern="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</a:t>
            </a:r>
            <a:r>
              <a:rPr lang="mk-MK" altLang="en-US" b="1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armers</a:t>
            </a:r>
            <a:r>
              <a:rPr lang="mk-MK" altLang="en-US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it-IT" altLang="en-US" kern="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at</a:t>
            </a:r>
            <a:r>
              <a:rPr lang="it-IT" altLang="en-US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a </a:t>
            </a:r>
            <a:r>
              <a:rPr lang="it-IT" altLang="en-US" kern="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local</a:t>
            </a:r>
            <a:r>
              <a:rPr lang="it-IT" altLang="en-US" kern="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it-IT" altLang="en-US" kern="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national</a:t>
            </a:r>
            <a:r>
              <a:rPr lang="it-IT" altLang="en-US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kern="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level</a:t>
            </a:r>
            <a:endParaRPr lang="it-IT" altLang="en-US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it-IT" b="1" kern="0" dirty="0" err="1" smtClean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Unemployed</a:t>
            </a:r>
            <a:r>
              <a:rPr lang="it-IT" b="1" kern="0" dirty="0" smtClean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: </a:t>
            </a:r>
            <a:r>
              <a:rPr lang="it-IT" kern="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it-IT" kern="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all</a:t>
            </a:r>
            <a:r>
              <a:rPr lang="it-IT" kern="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kern="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ages</a:t>
            </a:r>
            <a:endParaRPr lang="it-IT" kern="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sr-Latn-ME" kern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654533" y="782426"/>
            <a:ext cx="5336817" cy="571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sz="4000" b="1" kern="12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Education</a:t>
            </a:r>
            <a:r>
              <a:rPr lang="it-IT" sz="4000" b="1" kern="12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it-IT" sz="40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&amp;</a:t>
            </a:r>
            <a:r>
              <a:rPr lang="it-IT" sz="4000" b="1" kern="12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 training</a:t>
            </a:r>
            <a:endParaRPr lang="en-US" sz="4400" b="1" kern="1200" dirty="0">
              <a:solidFill>
                <a:schemeClr val="accent3">
                  <a:lumMod val="2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591331" y="1813191"/>
            <a:ext cx="32978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Theoritical</a:t>
            </a:r>
            <a:r>
              <a:rPr lang="it-IT" sz="24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part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</a:rPr>
              <a:t>:</a:t>
            </a:r>
          </a:p>
          <a:p>
            <a:r>
              <a:rPr lang="it-IT" sz="24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</a:rPr>
              <a:t>  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e-learning</a:t>
            </a:r>
          </a:p>
          <a:p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lectures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    books</a:t>
            </a:r>
          </a:p>
          <a:p>
            <a:endParaRPr lang="it-IT" sz="24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Practical</a:t>
            </a:r>
            <a:r>
              <a:rPr lang="it-IT" sz="24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part:</a:t>
            </a:r>
          </a:p>
          <a:p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b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otanic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garden</a:t>
            </a:r>
          </a:p>
          <a:p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local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farms</a:t>
            </a:r>
            <a:endParaRPr lang="it-IT" sz="240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field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work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at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PA</a:t>
            </a:r>
          </a:p>
          <a:p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   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study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tours</a:t>
            </a:r>
            <a:endParaRPr lang="it-IT" sz="2400" dirty="0" smtClean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-121430" y="112470"/>
            <a:ext cx="203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Who</a:t>
            </a:r>
            <a:r>
              <a:rPr lang="it-IT" sz="44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en-US" sz="44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3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1654533" y="782426"/>
            <a:ext cx="5336817" cy="571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sz="4000" b="1" kern="12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Future Development</a:t>
            </a:r>
            <a:endParaRPr lang="en-US" sz="4400" b="1" kern="1200" dirty="0">
              <a:solidFill>
                <a:schemeClr val="accent3">
                  <a:lumMod val="2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1680" b="86133" l="22578" r="78594">
                        <a14:foregroundMark x1="50234" y1="28613" x2="50234" y2="28613"/>
                        <a14:foregroundMark x1="33594" y1="61133" x2="33594" y2="61133"/>
                        <a14:foregroundMark x1="49766" y1="69238" x2="49766" y2="69238"/>
                        <a14:foregroundMark x1="66797" y1="70410" x2="66797" y2="70410"/>
                        <a14:foregroundMark x1="49766" y1="59961" x2="49766" y2="5996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45" t="20946" r="13971" b="13086"/>
          <a:stretch>
            <a:fillRect/>
          </a:stretch>
        </p:blipFill>
        <p:spPr bwMode="auto">
          <a:xfrm>
            <a:off x="854618" y="651497"/>
            <a:ext cx="7839677" cy="587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34322" y="1903751"/>
            <a:ext cx="4826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Development of other programmes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special needs)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Deep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connection with the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local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environment</a:t>
            </a:r>
            <a:endParaRPr lang="it-IT" sz="24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Creation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stronger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network  (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producers</a:t>
            </a: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– market)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Create a zone of </a:t>
            </a:r>
            <a:r>
              <a:rPr lang="it-IT" sz="24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organic</a:t>
            </a:r>
            <a:endParaRPr lang="it-IT" sz="24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    farms around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sr-Latn-ME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PA </a:t>
            </a:r>
            <a:r>
              <a:rPr lang="it-IT" sz="24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buffer</a:t>
            </a:r>
            <a:r>
              <a:rPr lang="sr-Latn-ME" sz="24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zone</a:t>
            </a:r>
            <a:r>
              <a:rPr lang="sr-Latn-ME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endParaRPr lang="it-IT" sz="24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New sources for </a:t>
            </a: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fundraising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Enhance local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36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7" y="1124263"/>
            <a:ext cx="7757435" cy="5373974"/>
          </a:xfrm>
          <a:prstGeom prst="ellipse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0195" y="2824610"/>
            <a:ext cx="683623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5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Thanks for your attention!!!</a:t>
            </a:r>
            <a:endParaRPr lang="sr-Latn-ME" sz="4500" b="1" dirty="0" smtClean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1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TS030002314">
  <a:themeElements>
    <a:clrScheme name="Office Theme 2">
      <a:dk1>
        <a:srgbClr val="000000"/>
      </a:dk1>
      <a:lt1>
        <a:srgbClr val="FAD7BB"/>
      </a:lt1>
      <a:dk2>
        <a:srgbClr val="000000"/>
      </a:dk2>
      <a:lt2>
        <a:srgbClr val="B2B2B2"/>
      </a:lt2>
      <a:accent1>
        <a:srgbClr val="EDA314"/>
      </a:accent1>
      <a:accent2>
        <a:srgbClr val="EF832C"/>
      </a:accent2>
      <a:accent3>
        <a:srgbClr val="FCE8DA"/>
      </a:accent3>
      <a:accent4>
        <a:srgbClr val="000000"/>
      </a:accent4>
      <a:accent5>
        <a:srgbClr val="F4CEAA"/>
      </a:accent5>
      <a:accent6>
        <a:srgbClr val="D97627"/>
      </a:accent6>
      <a:hlink>
        <a:srgbClr val="775209"/>
      </a:hlink>
      <a:folHlink>
        <a:srgbClr val="8011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AD7BB"/>
        </a:lt1>
        <a:dk2>
          <a:srgbClr val="000000"/>
        </a:dk2>
        <a:lt2>
          <a:srgbClr val="B2B2B2"/>
        </a:lt2>
        <a:accent1>
          <a:srgbClr val="CC9366"/>
        </a:accent1>
        <a:accent2>
          <a:srgbClr val="F39F5C"/>
        </a:accent2>
        <a:accent3>
          <a:srgbClr val="FCE8DA"/>
        </a:accent3>
        <a:accent4>
          <a:srgbClr val="000000"/>
        </a:accent4>
        <a:accent5>
          <a:srgbClr val="E2C8B8"/>
        </a:accent5>
        <a:accent6>
          <a:srgbClr val="DC9053"/>
        </a:accent6>
        <a:hlink>
          <a:srgbClr val="763709"/>
        </a:hlink>
        <a:folHlink>
          <a:srgbClr val="593B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AD7BB"/>
        </a:lt1>
        <a:dk2>
          <a:srgbClr val="000000"/>
        </a:dk2>
        <a:lt2>
          <a:srgbClr val="B2B2B2"/>
        </a:lt2>
        <a:accent1>
          <a:srgbClr val="EDA314"/>
        </a:accent1>
        <a:accent2>
          <a:srgbClr val="EF832C"/>
        </a:accent2>
        <a:accent3>
          <a:srgbClr val="FCE8DA"/>
        </a:accent3>
        <a:accent4>
          <a:srgbClr val="000000"/>
        </a:accent4>
        <a:accent5>
          <a:srgbClr val="F4CEAA"/>
        </a:accent5>
        <a:accent6>
          <a:srgbClr val="D97627"/>
        </a:accent6>
        <a:hlink>
          <a:srgbClr val="775209"/>
        </a:hlink>
        <a:folHlink>
          <a:srgbClr val="801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AD7BB"/>
        </a:lt1>
        <a:dk2>
          <a:srgbClr val="000000"/>
        </a:dk2>
        <a:lt2>
          <a:srgbClr val="B2B2B2"/>
        </a:lt2>
        <a:accent1>
          <a:srgbClr val="EFAD2C"/>
        </a:accent1>
        <a:accent2>
          <a:srgbClr val="2CEF73"/>
        </a:accent2>
        <a:accent3>
          <a:srgbClr val="FCE8DA"/>
        </a:accent3>
        <a:accent4>
          <a:srgbClr val="000000"/>
        </a:accent4>
        <a:accent5>
          <a:srgbClr val="F6D3AC"/>
        </a:accent5>
        <a:accent6>
          <a:srgbClr val="27D968"/>
        </a:accent6>
        <a:hlink>
          <a:srgbClr val="002380"/>
        </a:hlink>
        <a:folHlink>
          <a:srgbClr val="75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AD7BB"/>
        </a:lt1>
        <a:dk2>
          <a:srgbClr val="000000"/>
        </a:dk2>
        <a:lt2>
          <a:srgbClr val="B2B2B2"/>
        </a:lt2>
        <a:accent1>
          <a:srgbClr val="E3EF2C"/>
        </a:accent1>
        <a:accent2>
          <a:srgbClr val="5CBCF3"/>
        </a:accent2>
        <a:accent3>
          <a:srgbClr val="FCE8DA"/>
        </a:accent3>
        <a:accent4>
          <a:srgbClr val="000000"/>
        </a:accent4>
        <a:accent5>
          <a:srgbClr val="EFF6AC"/>
        </a:accent5>
        <a:accent6>
          <a:srgbClr val="53AADC"/>
        </a:accent6>
        <a:hlink>
          <a:srgbClr val="5C0080"/>
        </a:hlink>
        <a:folHlink>
          <a:srgbClr val="803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9366"/>
        </a:accent1>
        <a:accent2>
          <a:srgbClr val="F39F5C"/>
        </a:accent2>
        <a:accent3>
          <a:srgbClr val="FFFFFF"/>
        </a:accent3>
        <a:accent4>
          <a:srgbClr val="000000"/>
        </a:accent4>
        <a:accent5>
          <a:srgbClr val="E2C8B8"/>
        </a:accent5>
        <a:accent6>
          <a:srgbClr val="DC9053"/>
        </a:accent6>
        <a:hlink>
          <a:srgbClr val="763709"/>
        </a:hlink>
        <a:folHlink>
          <a:srgbClr val="593B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DA314"/>
        </a:accent1>
        <a:accent2>
          <a:srgbClr val="EF832C"/>
        </a:accent2>
        <a:accent3>
          <a:srgbClr val="FFFFFF"/>
        </a:accent3>
        <a:accent4>
          <a:srgbClr val="000000"/>
        </a:accent4>
        <a:accent5>
          <a:srgbClr val="F4CEAA"/>
        </a:accent5>
        <a:accent6>
          <a:srgbClr val="D97627"/>
        </a:accent6>
        <a:hlink>
          <a:srgbClr val="775209"/>
        </a:hlink>
        <a:folHlink>
          <a:srgbClr val="801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AD2C"/>
        </a:accent1>
        <a:accent2>
          <a:srgbClr val="2CEF73"/>
        </a:accent2>
        <a:accent3>
          <a:srgbClr val="FFFFFF"/>
        </a:accent3>
        <a:accent4>
          <a:srgbClr val="000000"/>
        </a:accent4>
        <a:accent5>
          <a:srgbClr val="F6D3AC"/>
        </a:accent5>
        <a:accent6>
          <a:srgbClr val="27D968"/>
        </a:accent6>
        <a:hlink>
          <a:srgbClr val="002380"/>
        </a:hlink>
        <a:folHlink>
          <a:srgbClr val="75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3EF2C"/>
        </a:accent1>
        <a:accent2>
          <a:srgbClr val="5CBCF3"/>
        </a:accent2>
        <a:accent3>
          <a:srgbClr val="FFFFFF"/>
        </a:accent3>
        <a:accent4>
          <a:srgbClr val="000000"/>
        </a:accent4>
        <a:accent5>
          <a:srgbClr val="EFF6AC"/>
        </a:accent5>
        <a:accent6>
          <a:srgbClr val="53AADC"/>
        </a:accent6>
        <a:hlink>
          <a:srgbClr val="5C0080"/>
        </a:hlink>
        <a:folHlink>
          <a:srgbClr val="803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5B8263-36B7-4C50-8728-D99A7C27B6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TS030002314</Template>
  <TotalTime>481</TotalTime>
  <Words>294</Words>
  <Application>Microsoft Office PowerPoint</Application>
  <PresentationFormat>On-screen Show (4:3)</PresentationFormat>
  <Paragraphs>79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TS030002314</vt:lpstr>
      <vt:lpstr>Setting up an ESD centre for a protected area: objectives; prerequisites and tools</vt:lpstr>
      <vt:lpstr>Slide 2</vt:lpstr>
      <vt:lpstr>Slide 3</vt:lpstr>
      <vt:lpstr>Funding </vt:lpstr>
      <vt:lpstr>Slide 5</vt:lpstr>
      <vt:lpstr>Slide 6</vt:lpstr>
      <vt:lpstr>Slide 7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an ESD centre for a protected area: objectives; prerequisites and tools.</dc:title>
  <dc:creator>Utente Windows</dc:creator>
  <cp:lastModifiedBy>Korisnik</cp:lastModifiedBy>
  <cp:revision>69</cp:revision>
  <dcterms:created xsi:type="dcterms:W3CDTF">2014-07-16T19:01:53Z</dcterms:created>
  <dcterms:modified xsi:type="dcterms:W3CDTF">2014-07-17T09:10:11Z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TC300023149990</vt:lpwstr>
  </property>
</Properties>
</file>